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3" r:id="rId2"/>
    <p:sldId id="264" r:id="rId3"/>
    <p:sldId id="259" r:id="rId4"/>
    <p:sldId id="266" r:id="rId5"/>
    <p:sldId id="277" r:id="rId6"/>
    <p:sldId id="267" r:id="rId7"/>
    <p:sldId id="261" r:id="rId8"/>
    <p:sldId id="278" r:id="rId9"/>
    <p:sldId id="284" r:id="rId10"/>
    <p:sldId id="256" r:id="rId11"/>
    <p:sldId id="269" r:id="rId12"/>
    <p:sldId id="270" r:id="rId13"/>
    <p:sldId id="271" r:id="rId14"/>
    <p:sldId id="260" r:id="rId15"/>
    <p:sldId id="279" r:id="rId16"/>
    <p:sldId id="280" r:id="rId17"/>
    <p:sldId id="281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>
      <p:cViewPr>
        <p:scale>
          <a:sx n="39" d="100"/>
          <a:sy n="39" d="100"/>
        </p:scale>
        <p:origin x="-2364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3F2C8-5431-45F6-A782-6B26FFCDD9D0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36087-FE48-48BD-AF21-E87B6C96E8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366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36087-FE48-48BD-AF21-E87B6C96E80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62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5C93613-E796-4E6F-8155-8AF802D2031D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3BCA384-96CF-4C14-A09F-37A1751AD7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057;&#1091;&#1087;&#1077;&#1088;%20&#1092;&#1080;&#1079;&#1082;&#1091;&#1083;&#1100;&#1090;&#1084;&#1080;&#1085;&#1091;&#1090;&#1082;&#1072;.exe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noFill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>
              <a:solidFill>
                <a:schemeClr val="tx1">
                  <a:tint val="75000"/>
                </a:schemeClr>
              </a:solidFill>
              <a:effectLst/>
              <a:latin typeface="+mn-lt"/>
            </a:endParaRPr>
          </a:p>
        </p:txBody>
      </p:sp>
      <p:pic>
        <p:nvPicPr>
          <p:cNvPr id="1027" name="Picture 3" descr="C:\Users\фидания\Pictures\мор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7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6" descr="ship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975" y="3716338"/>
            <a:ext cx="3854450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ship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1725" y="836613"/>
            <a:ext cx="1287463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9284" y="2536448"/>
            <a:ext cx="6319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Диңгез</a:t>
            </a:r>
            <a:r>
              <a:rPr lang="tt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буйлап</a:t>
            </a:r>
            <a:r>
              <a:rPr lang="tt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сәяхәт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12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46821E-7 L -1.07101 -3.46821E-7 " pathEditMode="relative" rAng="0" ptsTypes="AA">
                                      <p:cBhvr>
                                        <p:cTn id="6" dur="7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5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38 0.01364 L 1.22257 0.02428 " pathEditMode="relative" rAng="0" ptsTypes="AA">
                                      <p:cBhvr>
                                        <p:cTn id="10" dur="72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6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12" y="-117366"/>
            <a:ext cx="9144000" cy="709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2732" y="926208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. Төшеп калган сүзләрне языгыз.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Унарлы вакланмаларны натураль саннарга тапкырлау өчен: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1) аны, _________ игътибар итмичә, шул санга тапкырларга;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2) унарлы вакланмада өтер белән ничә цифр аерылган булса, килеп чыккан тапкырчыгышта да ________________________ өтер белән аерып куярга кирәк.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Унарлы </a:t>
            </a: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вакланмаларны 10, 100, 1000  һ.б.  саннарга тапкырлау өчен: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тапкырлаучыда  берәмлектән соң _________________ булса,  бу вакланмада  өтерне ________________________________ күчерергә кирәк.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4990" y="0"/>
            <a:ext cx="57615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dirty="0" smtClean="0"/>
              <a:t> </a:t>
            </a:r>
            <a:r>
              <a:rPr lang="tt-RU" sz="4000" b="1" dirty="0">
                <a:solidFill>
                  <a:schemeClr val="accent2">
                    <a:lumMod val="75000"/>
                  </a:schemeClr>
                </a:solidFill>
              </a:rPr>
              <a:t>Игътибарлылык порты. </a:t>
            </a:r>
            <a:endParaRPr lang="ru-RU" sz="40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36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7218"/>
            <a:ext cx="9686614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3058" y="923330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Тиешле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урынына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err="1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терне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куегыз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4990" y="0"/>
            <a:ext cx="57615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dirty="0" smtClean="0"/>
              <a:t> </a:t>
            </a:r>
            <a:r>
              <a:rPr lang="tt-RU" sz="4000" b="1" dirty="0">
                <a:solidFill>
                  <a:schemeClr val="accent2">
                    <a:lumMod val="75000"/>
                  </a:schemeClr>
                </a:solidFill>
              </a:rPr>
              <a:t>Игътибарлылык порты. </a:t>
            </a:r>
            <a:endParaRPr lang="ru-RU" sz="40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30510"/>
            <a:ext cx="6840760" cy="274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521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2596" y="-7888"/>
            <a:ext cx="9686614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3058" y="92333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Мәсьәлә №1312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6904" y="0"/>
            <a:ext cx="5857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dirty="0" smtClean="0"/>
              <a:t> </a:t>
            </a:r>
            <a:r>
              <a:rPr lang="tt-RU" sz="4000" b="1" dirty="0" smtClean="0">
                <a:solidFill>
                  <a:schemeClr val="accent2">
                    <a:lumMod val="75000"/>
                  </a:schemeClr>
                </a:solidFill>
              </a:rPr>
              <a:t>Җитезләр ярымутравы. </a:t>
            </a:r>
            <a:endParaRPr lang="ru-RU" sz="40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844824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Автомашина 48,4 км/сәг тизлек белән 3 сәг, 56,6 км/сәг тизлек белән 5 сәг барган. Шушы вакыт эчендә автомашина күпме юл үткән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                  48,8 *3 + 56,6 * 5 =  429,4 (км)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48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5595" y="-7892"/>
            <a:ext cx="9686614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97535" y="0"/>
            <a:ext cx="4756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dirty="0" smtClean="0"/>
              <a:t> </a:t>
            </a:r>
            <a:r>
              <a:rPr lang="tt-RU" sz="4000" b="1" dirty="0" smtClean="0">
                <a:solidFill>
                  <a:schemeClr val="accent2">
                    <a:lumMod val="75000"/>
                  </a:schemeClr>
                </a:solidFill>
              </a:rPr>
              <a:t>Төзүчеләр утравы. </a:t>
            </a:r>
            <a:endParaRPr lang="ru-RU" sz="40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92333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i="1" dirty="0" smtClean="0">
                <a:latin typeface="Times New Roman" pitchFamily="18" charset="0"/>
                <a:cs typeface="Times New Roman" pitchFamily="18" charset="0"/>
              </a:rPr>
              <a:t>№1308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1808878" y="1772816"/>
            <a:ext cx="2628292" cy="230425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875750" y="1268760"/>
            <a:ext cx="37256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Нәрсә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исәпләргә?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Нәрсә ул периметр?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Алтыпочмакның яклары турында нәрсә бирелгән?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Бу алтыпочмакның периметрын ничек табарга?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Исәпләгез.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Җавапны әйтегез.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420888" y="4368299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9,76 * 6 = 58,56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82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757 L 0.39167 -0.01757 C 0.54253 -0.01757 0.7283 0.02081 0.7283 0.05225 L 0.7283 0.12231 " pathEditMode="relative" rAng="0" ptsTypes="FfFF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63" y="69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12" y="-117366"/>
            <a:ext cx="9144000" cy="709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9222" y="2505493"/>
            <a:ext cx="40879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dirty="0" smtClean="0"/>
              <a:t> </a:t>
            </a:r>
            <a:r>
              <a:rPr lang="tt-RU" sz="4000" b="1" dirty="0" smtClean="0">
                <a:solidFill>
                  <a:schemeClr val="accent2">
                    <a:lumMod val="75000"/>
                  </a:schemeClr>
                </a:solidFill>
                <a:hlinkClick r:id="rId2" action="ppaction://hlinkfile"/>
              </a:rPr>
              <a:t>Физкультминут.</a:t>
            </a:r>
            <a:r>
              <a:rPr lang="tt-RU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40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6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/>
              <a:t>«Юнәлеш сайлау» култыгы.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582341"/>
            <a:ext cx="396044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Чагыштырыгыз:</a:t>
            </a: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) 125,67  *  12,567                           </a:t>
            </a:r>
          </a:p>
          <a:p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7,4 * 7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, 399 </a:t>
            </a: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&lt;    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ДӘРӘҖӘ</a:t>
            </a:r>
            <a:r>
              <a:rPr lang="tt-RU" sz="2800" u="sng" dirty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&gt;    БЕЛЕМ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=     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БАЙЛЫК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фидания\Desktop\выбо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3"/>
            <a:ext cx="3780048" cy="456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391217">
            <a:off x="6654653" y="2802047"/>
            <a:ext cx="10647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ДӘРӘҖӘ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43018" y="3501008"/>
            <a:ext cx="959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dirty="0">
                <a:latin typeface="Times New Roman" pitchFamily="18" charset="0"/>
                <a:cs typeface="Times New Roman" pitchFamily="18" charset="0"/>
              </a:rPr>
              <a:t>БЕЛЕМ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8866191">
            <a:off x="6807808" y="4315063"/>
            <a:ext cx="1218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dirty="0">
                <a:latin typeface="Times New Roman" pitchFamily="18" charset="0"/>
                <a:cs typeface="Times New Roman" pitchFamily="18" charset="0"/>
              </a:rPr>
              <a:t>БАЙЛЫК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27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260648"/>
            <a:ext cx="468052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“БЕЛЕМ” иле.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2" descr="C:\Users\фидания\Pictures\1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52736"/>
            <a:ext cx="489654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фидания\Pictures\1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6952"/>
            <a:ext cx="489654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089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фидания\Pictures\мор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1317" y="-171400"/>
            <a:ext cx="9793088" cy="7344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Балыкчылар яры</a:t>
            </a:r>
            <a:endParaRPr lang="ru-RU" dirty="0"/>
          </a:p>
        </p:txBody>
      </p:sp>
      <p:pic>
        <p:nvPicPr>
          <p:cNvPr id="2052" name="Picture 4" descr="C:\Users\фидания\Pictures\Новая папка\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1200"/>
            <a:ext cx="832018" cy="63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фидания\Pictures\Новая папка\б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8697" y="1851200"/>
            <a:ext cx="685585" cy="6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фидания\Pictures\Новая папка\в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7665" y="1821411"/>
            <a:ext cx="773128" cy="60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фидания\Pictures\Новая папка\г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35690"/>
            <a:ext cx="825174" cy="60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фидания\Pictures\Новая папка\д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51200"/>
            <a:ext cx="738981" cy="57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фидания\Pictures\Новая папка\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47356"/>
            <a:ext cx="832018" cy="51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фидания\Pictures\Новая папка\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6480" y="2778353"/>
            <a:ext cx="777802" cy="49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фидания\Pictures\Новая папка\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0768" y="2772879"/>
            <a:ext cx="926921" cy="49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фидания\Pictures\Новая папка\л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7544" y="2747356"/>
            <a:ext cx="1129401" cy="51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фидания\Pictures\Новая папка\о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2878" y="2772879"/>
            <a:ext cx="798656" cy="51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08806" y="4581128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СӘЛАМӘТЛЕК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739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Йомгаклау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772816"/>
            <a:ext cx="87129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Сез бүгенге дәрестә нәрсә эшләргә өйрәндегез?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Унарлы вакланманы натураль санга тапкырлау нәрсә дигән сүз?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Унарлы вакланманы натурал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ь </a:t>
            </a: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санга тапкырлау кагыйдәсен әйтегез.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Унарлы вакланманы </a:t>
            </a: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га, 100 гә, 1000 гә ничек тапкырларга?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t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Сезгә бүгенге дәрес ошадымы? 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848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фидания\Pictures\Счастье\Рисунок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57112" y="-785418"/>
            <a:ext cx="10901176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173886"/>
            <a:ext cx="2362141" cy="563736"/>
          </a:xfrm>
        </p:spPr>
        <p:txBody>
          <a:bodyPr>
            <a:normAutofit/>
          </a:bodyPr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Өйгә эш: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55576" y="4221088"/>
            <a:ext cx="2728003" cy="1363547"/>
          </a:xfrm>
        </p:spPr>
        <p:txBody>
          <a:bodyPr>
            <a:norm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204 битне укырга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№1330, 1331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-5709449" y="1700808"/>
            <a:ext cx="4824536" cy="31009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Игътибарыгыз өчен рәхмәт</a:t>
            </a:r>
            <a:endParaRPr lang="ru-RU" sz="36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86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31214E-6 L 0.25347 -0.19422 C 0.30642 -0.23815 0.38576 -0.26219 0.4684 -0.26219 C 0.56302 -0.26219 0.63837 -0.23815 0.69149 -0.19422 L 0.94496 -2.31214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40" y="-13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 txBox="1">
            <a:spLocks/>
          </p:cNvSpPr>
          <p:nvPr/>
        </p:nvSpPr>
        <p:spPr>
          <a:xfrm>
            <a:off x="323528" y="1772816"/>
            <a:ext cx="8568951" cy="468052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t-RU" sz="2800" b="1" i="1" dirty="0" smtClean="0"/>
              <a:t>“</a:t>
            </a:r>
            <a:r>
              <a:rPr lang="tt-RU" sz="2800" b="1" i="1" dirty="0" smtClean="0">
                <a:latin typeface="Times New Roman" pitchFamily="18" charset="0"/>
                <a:cs typeface="Times New Roman" pitchFamily="18" charset="0"/>
              </a:rPr>
              <a:t>Борын–борын заманда бер бик комсыз патша яшәгән. Ул үзенең байлыгы һәм дәрәҗәсе белән мактанырга яраткан.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dirty="0" smtClean="0">
                <a:latin typeface="Times New Roman" pitchFamily="18" charset="0"/>
                <a:cs typeface="Times New Roman" pitchFamily="18" charset="0"/>
              </a:rPr>
              <a:t>Көннәрдән бер көнне патша авырып урын өстенә егыла. Һәм патшадан, аның иң акыллы  вәзире: «Я, падишаһ, җавап бир инде, тормышта иң мөһиме нәрсә икән: байлыкмы, әллә дәрәҗәме?» - дип сораган...”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dirty="0" smtClean="0">
                <a:latin typeface="Times New Roman" pitchFamily="18" charset="0"/>
                <a:cs typeface="Times New Roman" pitchFamily="18" charset="0"/>
              </a:rPr>
              <a:t> Бу сорауга җавапны сәяхәт вакытында  утрауларның берсендә табарбыз.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493203" y="188640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t-RU" dirty="0" smtClean="0"/>
              <a:t>Әкият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467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фидания\Pictures\универсиад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257622" y="282356"/>
            <a:ext cx="8229600" cy="12527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t-RU" b="1" i="1" dirty="0">
                <a:solidFill>
                  <a:schemeClr val="accent2">
                    <a:lumMod val="75000"/>
                  </a:schemeClr>
                </a:solidFill>
              </a:rPr>
              <a:t>Беренче </a:t>
            </a:r>
            <a:r>
              <a:rPr lang="tt-RU" b="1" i="1" dirty="0" smtClean="0">
                <a:solidFill>
                  <a:schemeClr val="accent2">
                    <a:lumMod val="75000"/>
                  </a:schemeClr>
                </a:solidFill>
              </a:rPr>
              <a:t>тукталыш.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26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4" y="-117366"/>
            <a:ext cx="9144000" cy="709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88412" y="-2654"/>
            <a:ext cx="8229600" cy="83936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t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Төгәллек аэропорты.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80344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Тапкырлау таблицасы безгә һәрвакыт кирәк. “3”кә тапкырлау </a:t>
            </a:r>
            <a:r>
              <a:rPr lang="tt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</a:t>
            </a:r>
            <a:r>
              <a:rPr lang="ru-RU" sz="24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tt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tt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болай итеп кабатлыйбыз: Натураль саннарны үсә  бару тәртибендә санаганда, “3”кә </a:t>
            </a:r>
            <a:r>
              <a:rPr lang="tt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тапкырлаганда </a:t>
            </a:r>
            <a:r>
              <a:rPr lang="tt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чыккан тапкырчыгышны һәм составында “3” цифры  кергән санны “Ялгышмыйм” сүзе белән алмаштырабыз, ә калганнарын үз урынында әйтәбез. Башладык.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1, 2, “Ялгышмыйм”, 4,5, “Ялгышмыйм”, </a:t>
            </a:r>
            <a:r>
              <a:rPr lang="tt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7, ...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233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148478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0,9 + 0, 12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5 – 4,81             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3,1 + 2, 01   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7, 9 - 3,5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10 – 6,7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4,8 + 5,2 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А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5, 43 + 0,07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9  -  0,9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0,5 + 0,5         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3606500"/>
              </p:ext>
            </p:extLst>
          </p:nvPr>
        </p:nvGraphicFramePr>
        <p:xfrm>
          <a:off x="343369" y="5157192"/>
          <a:ext cx="8405097" cy="1157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897"/>
              </a:tblGrid>
              <a:tr h="5789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5,11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89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1484784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Әгәр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сез мисалларны дөрес эшләп, таблицаны дөрес тутырсагыз, дөньядагы иң биек тау түбәсенең исемен укый алырсыз: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9231457"/>
              </p:ext>
            </p:extLst>
          </p:nvPr>
        </p:nvGraphicFramePr>
        <p:xfrm>
          <a:off x="323528" y="5157192"/>
          <a:ext cx="8405097" cy="1229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020"/>
                <a:gridCol w="764897"/>
              </a:tblGrid>
              <a:tr h="614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5,11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2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49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>
                          <a:effectLst/>
                        </a:rPr>
                        <a:t> </a:t>
                      </a:r>
                      <a:r>
                        <a:rPr lang="tt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ж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о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м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о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л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у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н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г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м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3600" b="1" dirty="0" smtClean="0">
                          <a:effectLst/>
                        </a:rPr>
                        <a:t>а</a:t>
                      </a:r>
                      <a:r>
                        <a:rPr lang="tt-RU" sz="3600" b="1" dirty="0">
                          <a:effectLst/>
                        </a:rPr>
                        <a:t> </a:t>
                      </a:r>
                      <a:endParaRPr lang="ru-RU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868144" y="509915"/>
            <a:ext cx="2411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i="1" dirty="0" smtClean="0"/>
              <a:t>ЭВЕРЕСТ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67757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28343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Аның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биеклеген һәм беренче тапкыр анда кайчан күтәрелгәннәр икәнлеген исәпләп табарга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тырышырбыз.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Биеклеге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2, 212 * 4 (км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Вакыты:              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21,7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90 ел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Бүгенге тема: 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t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Беренче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мисалны  кушу ярдәмендә дә башкара алабыз: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2,12 * 4 = 2,212 + 2,212 + 2,212 + 2,212 = 8,848 (км)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645024"/>
            <a:ext cx="885698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Унарлы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вакланмаларны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t-RU" sz="32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натураль</a:t>
            </a:r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саннарга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тапкырлау</a:t>
            </a:r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94404" y="1988840"/>
            <a:ext cx="1148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latin typeface="Times New Roman" pitchFamily="18" charset="0"/>
                <a:cs typeface="Times New Roman" pitchFamily="18" charset="0"/>
              </a:rPr>
              <a:t>(8,848км)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94404" y="2726203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latin typeface="Times New Roman" pitchFamily="18" charset="0"/>
                <a:cs typeface="Times New Roman" pitchFamily="18" charset="0"/>
              </a:rPr>
              <a:t>(1953 ел)</a:t>
            </a:r>
          </a:p>
        </p:txBody>
      </p:sp>
    </p:spTree>
    <p:extLst>
      <p:ext uri="{BB962C8B-B14F-4D97-AF65-F5344CB8AC3E}">
        <p14:creationId xmlns:p14="http://schemas.microsoft.com/office/powerpoint/2010/main" xmlns="" val="237676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06 -0.02685 L -0.58924 -0.0060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0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83671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Дәреслекнең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204 битеннән кагыйдәне карыйк: 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Унарлы вакланмаларны натурал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ь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саннарга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тапкырлау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 аны, өтергә иг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тибар итмичә, шул санга тапкырларга;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2) унарлы вакланмада өтер белән ничә цифр аерылган булса, килеп чыккан тапкырчыгышта да уңнан шулкадәр цифрны өтер белән аерып куярга кирәк.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21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, 7 * 90 = 1953 ел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617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28343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Аның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биеклеген һәм беренче тапкыр анда кайчан күтәрелгәннәр икәнлеген исәпләп табарга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тырышырбыз.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Аның биеклеге: 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2, 212 * 4 (км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Вакыты:              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21,7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90 ел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Бүгенге тема: 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t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Беренче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мисалны  кушу ярдәмендә дә башкара алабыз: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2,12 * 4 = 2,212 + 2,212 + 2,212 + 2,212 = 8,848 (км)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645024"/>
            <a:ext cx="885698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Унарлы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вакланмаларны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t-RU" sz="32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натураль</a:t>
            </a:r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саннарга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200" b="1" i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тапкырлау</a:t>
            </a:r>
            <a:r>
              <a:rPr lang="tt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1988840"/>
            <a:ext cx="1148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>
                <a:latin typeface="Times New Roman" pitchFamily="18" charset="0"/>
                <a:cs typeface="Times New Roman" pitchFamily="18" charset="0"/>
              </a:rPr>
              <a:t>(8,848км)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94404" y="2726203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(1953 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ел)</a:t>
            </a:r>
          </a:p>
        </p:txBody>
      </p:sp>
    </p:spTree>
    <p:extLst>
      <p:ext uri="{BB962C8B-B14F-4D97-AF65-F5344CB8AC3E}">
        <p14:creationId xmlns:p14="http://schemas.microsoft.com/office/powerpoint/2010/main" xmlns="" val="286930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72 0.00208 L -0.57829 -0.0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28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836712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Дәреслекнең 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204 битеннән кагыйдәне карыйк: </a:t>
            </a:r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Унарлы вакланмаларны натурал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ь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саннарга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тапкырлау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 аны, өтергә иг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тибар итмичә, шул санга тапкырларга;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2) унарлы вакланмада өтер белән ничә цифр аерылган булса, килеп чыккан тапкырчыгышта да уңнан шулкадәр цифрны өтер белән аерып куярга кирәк.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Унарлы вакланмаларны 10, 100, 1000  һ.б.  саннарга тапкырлау өчен: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Тапкырлаучыда  берәмлектән соң ничә нуль булса,  бу вакланмада  өтерне шулкадәр  цифрга  уңга күчерергә кирәк.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93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425</TotalTime>
  <Words>716</Words>
  <Application>Microsoft Office PowerPoint</Application>
  <PresentationFormat>Экран (4:3)</PresentationFormat>
  <Paragraphs>160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«Юнәлеш сайлау» култыгы.</vt:lpstr>
      <vt:lpstr>Слайд 16</vt:lpstr>
      <vt:lpstr>Балыкчылар яры</vt:lpstr>
      <vt:lpstr>Йомгаклау</vt:lpstr>
      <vt:lpstr>Өйгә эш: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фидания</dc:creator>
  <cp:lastModifiedBy>школа</cp:lastModifiedBy>
  <cp:revision>43</cp:revision>
  <dcterms:created xsi:type="dcterms:W3CDTF">2013-02-06T19:03:13Z</dcterms:created>
  <dcterms:modified xsi:type="dcterms:W3CDTF">2013-03-01T08:39:04Z</dcterms:modified>
</cp:coreProperties>
</file>